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4" r:id="rId4"/>
    <p:sldId id="467" r:id="rId5"/>
    <p:sldId id="430" r:id="rId6"/>
    <p:sldId id="433" r:id="rId7"/>
    <p:sldId id="432" r:id="rId8"/>
    <p:sldId id="434" r:id="rId9"/>
    <p:sldId id="265" r:id="rId10"/>
    <p:sldId id="484" r:id="rId11"/>
    <p:sldId id="4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67269252369749"/>
          <c:y val="0.35156574193572948"/>
          <c:w val="0.2241517152570344"/>
          <c:h val="0.6484342580642704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 of my job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81-480D-9988-671D1FF48B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981-480D-9988-671D1FF48BE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981-480D-9988-671D1FF48BE8}"/>
              </c:ext>
            </c:extLst>
          </c:dPt>
          <c:cat>
            <c:strRef>
              <c:f>Sheet1!$A$2:$A$4</c:f>
              <c:strCache>
                <c:ptCount val="3"/>
                <c:pt idx="0">
                  <c:v>Research</c:v>
                </c:pt>
                <c:pt idx="1">
                  <c:v>Teaching</c:v>
                </c:pt>
                <c:pt idx="2">
                  <c:v>Service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50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981-480D-9988-671D1FF48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485681817508849"/>
          <c:y val="0.39459961320435066"/>
          <c:w val="0.35120269837671664"/>
          <c:h val="0.569138294672803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91B78-A1E0-4B3B-91B3-B92931CAA4BA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D36D7-4A6C-47D2-BCC0-40B8541F93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17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5F124-21C0-4667-8C46-6792A9C5ED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95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07F89-3873-4C0B-80FA-6F5D7A5EB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78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google.com/url?sa=i&amp;url=https%3A%2F%2Fwww.freecodecamp.org%2Fnews%2Flearn-how-to-improve-your-linear-models-8294bfa8a731%2F&amp;psig=AOvVaw3xGvLa07lE3T71vPtI6BuS&amp;ust=1711214939432000&amp;source=images&amp;cd=vfe&amp;opi=89978449&amp;ved=0CBIQjRxqFwoTCMDUwsayiIUDFQAAAAAdAAAAABA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BD36D7-4A6C-47D2-BCC0-40B8541F93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66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google.com/url?sa=i&amp;url=https%3A%2F%2Fwww.freecodecamp.org%2Fnews%2Flearn-how-to-improve-your-linear-models-8294bfa8a731%2F&amp;psig=AOvVaw3xGvLa07lE3T71vPtI6BuS&amp;ust=1711214939432000&amp;source=images&amp;cd=vfe&amp;opi=89978449&amp;ved=0CBIQjRxqFwoTCMDUwsayiIUDFQAAAAAdAAAAABA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BD36D7-4A6C-47D2-BCC0-40B8541F93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45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1C2DD-5FF0-448E-A09E-E35F250077E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87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078EE-4DA0-D66F-96B3-636EF99F5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60E4D-9D35-922E-098A-4891E3B07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BEC08-0689-90EF-928C-2C24A551E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CC773-1C55-84A6-8DDF-BDCED66A8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D41A5-BC49-5E66-A744-9B6191815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68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7E181-C62D-0CD3-A167-14AED8F7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99A62-9A59-A512-4B1E-A87508E148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70095-CCA5-34DF-ECA2-4A3702E19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FDBAD-5998-AC2E-6600-1E474FD46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2C023-BD0F-2D5B-6A0C-BAE25E520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1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9CD06F-55B0-C662-B392-8E4D9259AC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6E678C-6300-2C38-1D97-4341224ACE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A5B54-F35D-00F8-D705-92306872D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5747F-9031-374F-64C4-1B6318132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4EEF1-A85B-A405-4BE6-64BDB6FBB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54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D2BCC-4741-66EE-45F1-D9651CF1C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B6223-BE72-4EFF-E523-AD4FBA481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1CF96-59D2-DDC2-2C04-71019047B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F0C3C-5CCF-2DF4-5288-AEE06C188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3A416-B7C8-6697-15CF-4C3153E9D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58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FBEC3-CF27-0432-3843-F89CE86F1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A294B-9562-5FE2-E05B-DC1531A0D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A64A4-9D23-42AB-3B7A-0C7EF8682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938E7-908E-CF83-EDBB-B4DF1CC23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74475-AAEF-2007-3E18-45FDAF93C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7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1F6BC-A42E-D626-963F-CC8AE8627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71B5A-5195-14D3-DB21-43587941E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764577-864C-897E-66CF-403270DE48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887A74-C890-A796-0CB4-8B822685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D742FD-1E9B-2C28-3B79-733D139A4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43583-06D4-CF76-824F-A4E4A0DD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18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6AF8-9FEA-D589-6C10-A20E1DD7C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7A394-789C-3F81-B46A-931E8C499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CE6715-9EE8-3FEC-BB6E-CCBF6710A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9B7423-41E0-152A-27A0-37550DD45E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E3BDB6-7FE1-0B94-FEBC-A9EBA055C6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C375C2-03DC-BDCC-5FD7-01CD18BB9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7BE4CF-AE97-7738-87EC-6B0DCDC3C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CB8B9B-76CB-2CF5-D168-F1BA67CCE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8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B602B-17A3-A423-849C-57A5E22FA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CD52FD-ED95-2F3F-70CD-A2D53A284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92C268-A39E-783C-9AAD-44AED25E4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78CB40-AA9E-D5B8-9C20-F359E7203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00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11D1F4-5DFB-716A-F78D-7AFEAB7C5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3899DB-D834-0586-B794-A66B79EE9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8E849E-C122-864E-9CE8-135644F2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39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56B00-20CD-9326-F42A-30CF47467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82C63-7223-3D55-D1B6-0A58295B3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595277-52DC-D48E-06CC-D6AF33067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445B5-90BD-A9EA-972B-71320E30B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8DD77D-059F-4084-A27E-73BE72550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557B51-9292-9F10-469B-A61928540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765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42CA3-37A6-929B-5F17-8F9F42FA3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92FB0F-78FE-105F-6922-8D5361D61E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2DEA52-DFF8-22AF-F5C5-1035BACAA7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227C65-2FAB-0CA8-8413-C66A04B1F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BB3223-D31E-01CC-3D6D-1A8AE3943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7E15CD-66C1-CBB6-D4BE-AF1EDEFC5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832C4F-D845-4F6E-9796-C42742277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739634-BF55-BB90-99ED-DCE17D2B8F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D5306-C516-B561-59C6-82E83A57F9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165923-A2CB-4DCE-9B42-D86967E3ECE8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FB9AE-05FE-4DC4-7EE8-F55A0C1C52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90698-595C-2087-3556-F356CCAA15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DA6917-7098-44D0-887E-2668151A7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6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tif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"/><Relationship Id="rId3" Type="http://schemas.openxmlformats.org/officeDocument/2006/relationships/image" Target="../media/image17.jpeg"/><Relationship Id="rId7" Type="http://schemas.openxmlformats.org/officeDocument/2006/relationships/image" Target="../media/image1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D5B8A6C-C879-AB77-BAB5-96E90C7D3B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SMILE Workshop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117E25F4-5F8E-AEA8-C07E-79C43B2B77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8/4/2024</a:t>
            </a:r>
          </a:p>
          <a:p>
            <a:r>
              <a:rPr lang="en-US"/>
              <a:t>Rebecca Hutchinson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323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08952-EFC2-CA80-073E-372833B57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Challenge: Spatial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561857-0987-C35B-653C-01B26490C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7"/>
          <a:stretch/>
        </p:blipFill>
        <p:spPr>
          <a:xfrm>
            <a:off x="1759679" y="2689048"/>
            <a:ext cx="10053162" cy="28622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D759857-1AC7-E66A-6B4B-AFDC3B1D816C}"/>
              </a:ext>
            </a:extLst>
          </p:cNvPr>
          <p:cNvSpPr/>
          <p:nvPr/>
        </p:nvSpPr>
        <p:spPr>
          <a:xfrm>
            <a:off x="670999" y="3003029"/>
            <a:ext cx="1274660" cy="66180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98"/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10B72D3B-7DEA-FDBF-C276-6327311C8BAA}"/>
              </a:ext>
            </a:extLst>
          </p:cNvPr>
          <p:cNvSpPr/>
          <p:nvPr/>
        </p:nvSpPr>
        <p:spPr>
          <a:xfrm>
            <a:off x="824391" y="3166051"/>
            <a:ext cx="51129" cy="57520"/>
          </a:xfrm>
          <a:prstGeom prst="flowChartConnector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8"/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206B477D-11C2-C2C2-1536-131E2233C26B}"/>
              </a:ext>
            </a:extLst>
          </p:cNvPr>
          <p:cNvSpPr/>
          <p:nvPr/>
        </p:nvSpPr>
        <p:spPr>
          <a:xfrm>
            <a:off x="824391" y="3437738"/>
            <a:ext cx="51129" cy="57520"/>
          </a:xfrm>
          <a:prstGeom prst="flowChartConnector">
            <a:avLst/>
          </a:prstGeom>
          <a:solidFill>
            <a:srgbClr val="CC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8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6B73E-DE28-099A-1ECC-3BA43A156FE5}"/>
              </a:ext>
            </a:extLst>
          </p:cNvPr>
          <p:cNvSpPr txBox="1"/>
          <p:nvPr/>
        </p:nvSpPr>
        <p:spPr>
          <a:xfrm>
            <a:off x="843564" y="3290917"/>
            <a:ext cx="956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Testing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6AB4C2-0FF5-F2F3-D716-7C3FCCB2C4EE}"/>
              </a:ext>
            </a:extLst>
          </p:cNvPr>
          <p:cNvSpPr txBox="1"/>
          <p:nvPr/>
        </p:nvSpPr>
        <p:spPr>
          <a:xfrm>
            <a:off x="843563" y="3017231"/>
            <a:ext cx="1749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Training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D5EDA7-6BA7-C627-E49B-7132534DEC5D}"/>
              </a:ext>
            </a:extLst>
          </p:cNvPr>
          <p:cNvSpPr txBox="1"/>
          <p:nvPr/>
        </p:nvSpPr>
        <p:spPr>
          <a:xfrm>
            <a:off x="3311858" y="5423671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AB478D-1835-11ED-E8B7-E6D0CC357A15}"/>
              </a:ext>
            </a:extLst>
          </p:cNvPr>
          <p:cNvSpPr txBox="1"/>
          <p:nvPr/>
        </p:nvSpPr>
        <p:spPr>
          <a:xfrm>
            <a:off x="6627402" y="542367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B4AF6F-1FD9-CA1C-3D7D-362A6A95E64F}"/>
              </a:ext>
            </a:extLst>
          </p:cNvPr>
          <p:cNvSpPr txBox="1"/>
          <p:nvPr/>
        </p:nvSpPr>
        <p:spPr>
          <a:xfrm>
            <a:off x="10144218" y="5423671"/>
            <a:ext cx="344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F44BD-7A90-C609-1F28-B069CF3C4B3B}"/>
              </a:ext>
            </a:extLst>
          </p:cNvPr>
          <p:cNvSpPr txBox="1"/>
          <p:nvPr/>
        </p:nvSpPr>
        <p:spPr>
          <a:xfrm>
            <a:off x="4115273" y="2252145"/>
            <a:ext cx="580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Background variable (terrain map) = annual precipitation </a:t>
            </a:r>
          </a:p>
        </p:txBody>
      </p:sp>
    </p:spTree>
    <p:extLst>
      <p:ext uri="{BB962C8B-B14F-4D97-AF65-F5344CB8AC3E}">
        <p14:creationId xmlns:p14="http://schemas.microsoft.com/office/powerpoint/2010/main" val="1774961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0B019-9C94-C444-B79F-3E9BA6625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connections for K-12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918AE-CA50-7E46-EF9F-FDE04478E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Computational/algorithmic thinking </a:t>
            </a:r>
          </a:p>
          <a:p>
            <a:pPr lvl="1"/>
            <a:r>
              <a:rPr lang="en-US" dirty="0"/>
              <a:t>Thinking through problem solving with very specific instructions, as required by computer programming languages</a:t>
            </a:r>
          </a:p>
          <a:p>
            <a:r>
              <a:rPr lang="en-US" dirty="0"/>
              <a:t>Probability</a:t>
            </a:r>
          </a:p>
          <a:p>
            <a:pPr lvl="1"/>
            <a:r>
              <a:rPr lang="en-US" dirty="0"/>
              <a:t>All of our models are probabilistic, meaning we think of a probability distribution over the data</a:t>
            </a:r>
          </a:p>
        </p:txBody>
      </p:sp>
    </p:spTree>
    <p:extLst>
      <p:ext uri="{BB962C8B-B14F-4D97-AF65-F5344CB8AC3E}">
        <p14:creationId xmlns:p14="http://schemas.microsoft.com/office/powerpoint/2010/main" val="790591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568" y="1250845"/>
            <a:ext cx="10362867" cy="1193114"/>
          </a:xfrm>
        </p:spPr>
        <p:txBody>
          <a:bodyPr/>
          <a:lstStyle/>
          <a:p>
            <a:r>
              <a:rPr lang="en-US" dirty="0"/>
              <a:t>My journey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046A1F-53AC-4DD5-A681-A52423F889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758" y="3255339"/>
            <a:ext cx="1457644" cy="12004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375ADE-DA2F-46DD-87F6-D9277DED53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929" y="2792775"/>
            <a:ext cx="1467978" cy="14679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4A65D8-8678-4F4E-8A4E-12F7B0A96D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269" y="2652412"/>
            <a:ext cx="1551093" cy="15531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54AB2A-FF8E-46B2-9EF9-1FBD140240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38" y="3338699"/>
            <a:ext cx="1124903" cy="112490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5CB903A-1DA3-471B-8F7B-532E7C808137}"/>
              </a:ext>
            </a:extLst>
          </p:cNvPr>
          <p:cNvCxnSpPr/>
          <p:nvPr/>
        </p:nvCxnSpPr>
        <p:spPr>
          <a:xfrm>
            <a:off x="287912" y="4251226"/>
            <a:ext cx="8967889" cy="182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877360D-1530-43FC-B999-9222BF1A8347}"/>
              </a:ext>
            </a:extLst>
          </p:cNvPr>
          <p:cNvCxnSpPr/>
          <p:nvPr/>
        </p:nvCxnSpPr>
        <p:spPr>
          <a:xfrm>
            <a:off x="1683223" y="4101579"/>
            <a:ext cx="0" cy="3183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FAE6625-905C-41BB-B540-32F08F68D467}"/>
              </a:ext>
            </a:extLst>
          </p:cNvPr>
          <p:cNvSpPr txBox="1"/>
          <p:nvPr/>
        </p:nvSpPr>
        <p:spPr>
          <a:xfrm>
            <a:off x="1344029" y="4378556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1998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D40C18-9599-411B-9D78-4E24170369B5}"/>
              </a:ext>
            </a:extLst>
          </p:cNvPr>
          <p:cNvCxnSpPr/>
          <p:nvPr/>
        </p:nvCxnSpPr>
        <p:spPr>
          <a:xfrm>
            <a:off x="2919943" y="4103907"/>
            <a:ext cx="0" cy="3183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2B5148B-B1C8-40F7-923E-B882ED4CE1EF}"/>
              </a:ext>
            </a:extLst>
          </p:cNvPr>
          <p:cNvSpPr txBox="1"/>
          <p:nvPr/>
        </p:nvSpPr>
        <p:spPr>
          <a:xfrm>
            <a:off x="1897654" y="4380884"/>
            <a:ext cx="2044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2002</a:t>
            </a:r>
          </a:p>
          <a:p>
            <a:pPr algn="ctr"/>
            <a:r>
              <a:rPr lang="en-US" dirty="0"/>
              <a:t>B.S.E. in </a:t>
            </a:r>
          </a:p>
          <a:p>
            <a:pPr algn="ctr"/>
            <a:r>
              <a:rPr lang="en-US" dirty="0"/>
              <a:t>Computer Science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C007C7A-2D4D-496F-A97E-351606522E36}"/>
              </a:ext>
            </a:extLst>
          </p:cNvPr>
          <p:cNvCxnSpPr/>
          <p:nvPr/>
        </p:nvCxnSpPr>
        <p:spPr>
          <a:xfrm>
            <a:off x="4910815" y="4096671"/>
            <a:ext cx="0" cy="3183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4CCB668-B843-4124-B237-87EBAC1426A7}"/>
              </a:ext>
            </a:extLst>
          </p:cNvPr>
          <p:cNvSpPr txBox="1"/>
          <p:nvPr/>
        </p:nvSpPr>
        <p:spPr>
          <a:xfrm>
            <a:off x="3888521" y="4373648"/>
            <a:ext cx="2044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2009</a:t>
            </a:r>
          </a:p>
          <a:p>
            <a:pPr algn="ctr"/>
            <a:r>
              <a:rPr lang="en-US" dirty="0"/>
              <a:t>Ph.D. in</a:t>
            </a:r>
          </a:p>
          <a:p>
            <a:pPr algn="ctr"/>
            <a:r>
              <a:rPr lang="en-US" dirty="0"/>
              <a:t>Computer Science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BAF632D-E10E-42D6-A9A9-034246ACF00F}"/>
              </a:ext>
            </a:extLst>
          </p:cNvPr>
          <p:cNvCxnSpPr/>
          <p:nvPr/>
        </p:nvCxnSpPr>
        <p:spPr>
          <a:xfrm>
            <a:off x="6603055" y="4106167"/>
            <a:ext cx="0" cy="3183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4F2B4B0-2793-494A-8743-4EF39E7578F4}"/>
              </a:ext>
            </a:extLst>
          </p:cNvPr>
          <p:cNvSpPr txBox="1"/>
          <p:nvPr/>
        </p:nvSpPr>
        <p:spPr>
          <a:xfrm>
            <a:off x="5794635" y="4383144"/>
            <a:ext cx="161685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2015</a:t>
            </a:r>
          </a:p>
          <a:p>
            <a:pPr algn="ctr"/>
            <a:r>
              <a:rPr lang="en-US" dirty="0"/>
              <a:t>Hired as </a:t>
            </a:r>
          </a:p>
          <a:p>
            <a:pPr algn="ctr"/>
            <a:r>
              <a:rPr lang="en-US" dirty="0"/>
              <a:t>Assistant Prof.</a:t>
            </a:r>
          </a:p>
          <a:p>
            <a:pPr algn="ctr"/>
            <a:r>
              <a:rPr lang="en-US" dirty="0"/>
              <a:t>(70% EECS, </a:t>
            </a:r>
          </a:p>
          <a:p>
            <a:pPr algn="ctr"/>
            <a:r>
              <a:rPr lang="en-US" dirty="0"/>
              <a:t>30% FWCS)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DE5935-DFBF-4E28-833B-5BF42CD10476}"/>
              </a:ext>
            </a:extLst>
          </p:cNvPr>
          <p:cNvCxnSpPr/>
          <p:nvPr/>
        </p:nvCxnSpPr>
        <p:spPr>
          <a:xfrm>
            <a:off x="8722774" y="4113008"/>
            <a:ext cx="0" cy="3183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42AD5D6-5233-416F-BEB7-C08C3FE20CB4}"/>
              </a:ext>
            </a:extLst>
          </p:cNvPr>
          <p:cNvSpPr txBox="1"/>
          <p:nvPr/>
        </p:nvSpPr>
        <p:spPr>
          <a:xfrm>
            <a:off x="7874365" y="4389985"/>
            <a:ext cx="14735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2022</a:t>
            </a:r>
          </a:p>
          <a:p>
            <a:pPr algn="ctr"/>
            <a:r>
              <a:rPr lang="en-US" dirty="0"/>
              <a:t>Promoted to Associate Prof. w/ tenure</a:t>
            </a:r>
          </a:p>
        </p:txBody>
      </p:sp>
      <p:graphicFrame>
        <p:nvGraphicFramePr>
          <p:cNvPr id="32" name="Content Placeholder 5">
            <a:extLst>
              <a:ext uri="{FF2B5EF4-FFF2-40B4-BE49-F238E27FC236}">
                <a16:creationId xmlns:a16="http://schemas.microsoft.com/office/drawing/2014/main" id="{B0E6E7F6-29C7-42E3-BEE0-C6705F2DE0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6412"/>
              </p:ext>
            </p:extLst>
          </p:nvPr>
        </p:nvGraphicFramePr>
        <p:xfrm>
          <a:off x="5347047" y="1959545"/>
          <a:ext cx="6078914" cy="21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DFE4857-B5DA-4397-9742-FEF02DA55497}"/>
              </a:ext>
            </a:extLst>
          </p:cNvPr>
          <p:cNvCxnSpPr>
            <a:cxnSpLocks/>
          </p:cNvCxnSpPr>
          <p:nvPr/>
        </p:nvCxnSpPr>
        <p:spPr>
          <a:xfrm flipV="1">
            <a:off x="8711249" y="2137227"/>
            <a:ext cx="331273" cy="92280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9300F21-639B-4E8B-BAC7-D7A663AE28CD}"/>
              </a:ext>
            </a:extLst>
          </p:cNvPr>
          <p:cNvSpPr txBox="1"/>
          <p:nvPr/>
        </p:nvSpPr>
        <p:spPr>
          <a:xfrm>
            <a:off x="9036921" y="1260063"/>
            <a:ext cx="5285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My team develops </a:t>
            </a:r>
          </a:p>
          <a:p>
            <a:r>
              <a:rPr lang="en-US" dirty="0">
                <a:solidFill>
                  <a:srgbClr val="0070C0"/>
                </a:solidFill>
              </a:rPr>
              <a:t>machine learning models </a:t>
            </a:r>
          </a:p>
          <a:p>
            <a:r>
              <a:rPr lang="en-US" dirty="0">
                <a:solidFill>
                  <a:srgbClr val="0070C0"/>
                </a:solidFill>
              </a:rPr>
              <a:t>and algorithms </a:t>
            </a:r>
          </a:p>
          <a:p>
            <a:r>
              <a:rPr lang="en-US" dirty="0">
                <a:solidFill>
                  <a:srgbClr val="0070C0"/>
                </a:solidFill>
              </a:rPr>
              <a:t>inspired by problems and data </a:t>
            </a:r>
          </a:p>
          <a:p>
            <a:r>
              <a:rPr lang="en-US" dirty="0">
                <a:solidFill>
                  <a:srgbClr val="0070C0"/>
                </a:solidFill>
              </a:rPr>
              <a:t>in ecology and conservation.</a:t>
            </a:r>
          </a:p>
          <a:p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A64F978-BF97-4963-A87F-EE9E5CA2F201}"/>
              </a:ext>
            </a:extLst>
          </p:cNvPr>
          <p:cNvSpPr txBox="1"/>
          <p:nvPr/>
        </p:nvSpPr>
        <p:spPr>
          <a:xfrm>
            <a:off x="9442545" y="2768204"/>
            <a:ext cx="28494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FW 532: Machine Learning </a:t>
            </a:r>
          </a:p>
          <a:p>
            <a:r>
              <a:rPr lang="en-US" dirty="0">
                <a:solidFill>
                  <a:srgbClr val="C00000"/>
                </a:solidFill>
              </a:rPr>
              <a:t>Topics in Species </a:t>
            </a:r>
          </a:p>
          <a:p>
            <a:r>
              <a:rPr lang="en-US" dirty="0">
                <a:solidFill>
                  <a:srgbClr val="C00000"/>
                </a:solidFill>
              </a:rPr>
              <a:t>Distribution Modeling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A08F92-F3DA-4A43-ABC0-F1D2B640EFE1}"/>
              </a:ext>
            </a:extLst>
          </p:cNvPr>
          <p:cNvSpPr txBox="1"/>
          <p:nvPr/>
        </p:nvSpPr>
        <p:spPr>
          <a:xfrm>
            <a:off x="9442546" y="3757523"/>
            <a:ext cx="2717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AI 539: Machine Learning </a:t>
            </a:r>
          </a:p>
          <a:p>
            <a:r>
              <a:rPr lang="en-US" dirty="0">
                <a:solidFill>
                  <a:srgbClr val="C00000"/>
                </a:solidFill>
              </a:rPr>
              <a:t>Topics in the Real World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27EBA3D-99C2-4C42-AAD1-A98F5FDF3DE6}"/>
              </a:ext>
            </a:extLst>
          </p:cNvPr>
          <p:cNvSpPr txBox="1"/>
          <p:nvPr/>
        </p:nvSpPr>
        <p:spPr>
          <a:xfrm>
            <a:off x="9442546" y="4474129"/>
            <a:ext cx="25170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ENGR 103: Engineering </a:t>
            </a:r>
          </a:p>
          <a:p>
            <a:r>
              <a:rPr lang="en-US" dirty="0">
                <a:solidFill>
                  <a:srgbClr val="C00000"/>
                </a:solidFill>
              </a:rPr>
              <a:t>Computation and </a:t>
            </a:r>
          </a:p>
          <a:p>
            <a:r>
              <a:rPr lang="en-US" dirty="0">
                <a:solidFill>
                  <a:srgbClr val="C00000"/>
                </a:solidFill>
              </a:rPr>
              <a:t>Algorithmic Thinking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EE3A83E-7C07-4BF2-8BE9-D84D9E1B90BA}"/>
              </a:ext>
            </a:extLst>
          </p:cNvPr>
          <p:cNvCxnSpPr>
            <a:cxnSpLocks/>
          </p:cNvCxnSpPr>
          <p:nvPr/>
        </p:nvCxnSpPr>
        <p:spPr>
          <a:xfrm flipV="1">
            <a:off x="8245410" y="3014389"/>
            <a:ext cx="1225070" cy="4409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BFA391E-564A-4899-9616-088AC832EF52}"/>
              </a:ext>
            </a:extLst>
          </p:cNvPr>
          <p:cNvCxnSpPr>
            <a:cxnSpLocks/>
          </p:cNvCxnSpPr>
          <p:nvPr/>
        </p:nvCxnSpPr>
        <p:spPr>
          <a:xfrm>
            <a:off x="8290924" y="3525580"/>
            <a:ext cx="1179556" cy="4063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4F6BEA9-10F1-4BD1-A392-6389C15BCC40}"/>
              </a:ext>
            </a:extLst>
          </p:cNvPr>
          <p:cNvCxnSpPr>
            <a:cxnSpLocks/>
          </p:cNvCxnSpPr>
          <p:nvPr/>
        </p:nvCxnSpPr>
        <p:spPr>
          <a:xfrm>
            <a:off x="8237600" y="3575830"/>
            <a:ext cx="1232880" cy="10876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78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8" grpId="0"/>
      <p:bldGraphic spid="32" grpId="0">
        <p:bldAsOne/>
      </p:bldGraphic>
      <p:bldP spid="34" grpId="0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Species Distribution Models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33"/>
          <a:stretch/>
        </p:blipFill>
        <p:spPr>
          <a:xfrm>
            <a:off x="1524001" y="2981740"/>
            <a:ext cx="4373217" cy="3104983"/>
          </a:xfrm>
          <a:prstGeom prst="rect">
            <a:avLst/>
          </a:prstGeom>
        </p:spPr>
      </p:pic>
      <p:pic>
        <p:nvPicPr>
          <p:cNvPr id="5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"/>
          <a:stretch/>
        </p:blipFill>
        <p:spPr>
          <a:xfrm>
            <a:off x="5897218" y="3132814"/>
            <a:ext cx="4789013" cy="295390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270" y="1766227"/>
            <a:ext cx="1671331" cy="12155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43" y="1766227"/>
            <a:ext cx="1671331" cy="12155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38368" y="6182138"/>
            <a:ext cx="3449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from Shirley et al (2013). Photos from www.allaboutbirds.org.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648722" y="12112465"/>
            <a:ext cx="276921" cy="1461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from Barry et al (in prep). Photos from www.allaboutbirds.org.</a:t>
            </a:r>
          </a:p>
        </p:txBody>
      </p:sp>
      <p:pic>
        <p:nvPicPr>
          <p:cNvPr id="1026" name="Picture 2" descr="Fish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409" y="1506993"/>
            <a:ext cx="1538330" cy="147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66312" y="6182139"/>
            <a:ext cx="2852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from Barry et al (2021). Photo credit: USFS.</a:t>
            </a:r>
          </a:p>
        </p:txBody>
      </p:sp>
    </p:spTree>
    <p:extLst>
      <p:ext uri="{BB962C8B-B14F-4D97-AF65-F5344CB8AC3E}">
        <p14:creationId xmlns:p14="http://schemas.microsoft.com/office/powerpoint/2010/main" val="3172519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Species Distribution Models (SDMs)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sz="3200" dirty="0"/>
                  <a:t>Task:  estimate a function from environmental variables to the occurrence of the species, based on field data</a:t>
                </a:r>
              </a:p>
              <a:p>
                <a:r>
                  <a:rPr lang="en-US" sz="3200" dirty="0"/>
                  <a:t>Input:</a:t>
                </a:r>
              </a:p>
              <a:p>
                <a:endParaRPr lang="en-US" sz="3200" dirty="0"/>
              </a:p>
              <a:p>
                <a:endParaRPr lang="en-US" sz="3200" dirty="0"/>
              </a:p>
              <a:p>
                <a:endParaRPr lang="en-US" sz="3200" dirty="0"/>
              </a:p>
              <a:p>
                <a:endParaRPr lang="en-US" sz="3200" dirty="0"/>
              </a:p>
              <a:p>
                <a:endParaRPr lang="en-US" sz="3200" dirty="0"/>
              </a:p>
              <a:p>
                <a:r>
                  <a:rPr lang="en-US" sz="3200" dirty="0"/>
                  <a:t>Output:  a function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/>
                      </a:rPr>
                      <m:t>𝑓</m:t>
                    </m:r>
                  </m:oMath>
                </a14:m>
                <a:r>
                  <a:rPr lang="en-US" sz="3200" dirty="0"/>
                  <a:t> such that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</a:rPr>
                      <m:t>𝑝</m:t>
                    </m:r>
                    <m:r>
                      <a:rPr lang="en-US" sz="3200">
                        <a:latin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</a:rPr>
                      <m:t>𝑦</m:t>
                    </m:r>
                    <m:r>
                      <a:rPr lang="en-US" sz="3200" i="1">
                        <a:latin typeface="Cambria Math"/>
                      </a:rPr>
                      <m:t>)=</m:t>
                    </m:r>
                    <m:r>
                      <a:rPr lang="en-US" sz="32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𝑒𝑙𝑒𝑣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𝑝𝑟𝑒𝑐𝑖𝑝</m:t>
                        </m:r>
                      </m:e>
                    </m:d>
                  </m:oMath>
                </a14:m>
                <a:endParaRPr lang="en-US" sz="3200" dirty="0"/>
              </a:p>
              <a:p>
                <a:pPr marL="1143000" lvl="4" indent="0">
                  <a:buNone/>
                </a:pPr>
                <a:endParaRPr lang="en-US" sz="24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>
                <a:blip r:embed="rId3"/>
                <a:stretch>
                  <a:fillRect l="-1217" t="-3641" b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3A1-0402-40BC-8FD0-4CA9FB87AFD9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2497500"/>
                  </p:ext>
                </p:extLst>
              </p:nvPr>
            </p:nvGraphicFramePr>
            <p:xfrm>
              <a:off x="2340601" y="2770800"/>
              <a:ext cx="7315201" cy="2565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9829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9829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064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Site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Elevation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Precipitation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Species</a:t>
                          </a:r>
                          <a:r>
                            <a:rPr lang="en-US" sz="2000" baseline="0" dirty="0"/>
                            <a:t>  Detected?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100m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90cm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No (0)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300m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125cm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Yes (1)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250m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150cm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No (0)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…</a:t>
                          </a:r>
                        </a:p>
                      </a:txBody>
                      <a:tcPr marL="521208" vert="vert27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/>
                            <a:t>…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 marL="548640" vert="vert27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/>
                            <a:t>…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 marL="822960" vert="vert27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/>
                            <a:t>…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 marL="886968" vert="vert270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2497500"/>
                  </p:ext>
                </p:extLst>
              </p:nvPr>
            </p:nvGraphicFramePr>
            <p:xfrm>
              <a:off x="2340601" y="2770800"/>
              <a:ext cx="7315201" cy="2565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9829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9829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064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05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Site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Elevation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Precipitation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2044" t="-3030" r="-1381" b="-1569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100m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90cm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No (0)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300m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125cm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Yes (1)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250m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150cm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No (0)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…</a:t>
                          </a:r>
                        </a:p>
                      </a:txBody>
                      <a:tcPr marL="521208" vert="vert27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/>
                            <a:t>…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 marL="548640" vert="vert27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/>
                            <a:t>…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 marL="822960" vert="vert27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/>
                            <a:t>…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 marL="886968" vert="vert270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4873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A5BFB0-52B9-445D-BCF8-3E3BA1496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517" y="305612"/>
            <a:ext cx="4582416" cy="1325563"/>
          </a:xfrm>
        </p:spPr>
        <p:txBody>
          <a:bodyPr/>
          <a:lstStyle/>
          <a:p>
            <a:r>
              <a:rPr lang="en-US" dirty="0"/>
              <a:t>Machine learning: </a:t>
            </a:r>
            <a:br>
              <a:rPr lang="en-US" dirty="0"/>
            </a:br>
            <a:r>
              <a:rPr lang="en-US" sz="3400" dirty="0"/>
              <a:t>function estimation</a:t>
            </a:r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1D3DE2ED-BB56-4D23-8960-03FF2C0ABD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7562326"/>
              </p:ext>
            </p:extLst>
          </p:nvPr>
        </p:nvGraphicFramePr>
        <p:xfrm>
          <a:off x="201717" y="4258586"/>
          <a:ext cx="2202872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718">
                  <a:extLst>
                    <a:ext uri="{9D8B030D-6E8A-4147-A177-3AD203B41FA5}">
                      <a16:colId xmlns:a16="http://schemas.microsoft.com/office/drawing/2014/main" val="2425085722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2999888353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574695555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382751688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X1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X2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768212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814155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04371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7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62370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701610"/>
                  </a:ext>
                </a:extLst>
              </a:tr>
            </a:tbl>
          </a:graphicData>
        </a:graphic>
      </p:graphicFrame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74B99996-86D7-45BB-8271-ED5FE55874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562342"/>
              </p:ext>
            </p:extLst>
          </p:nvPr>
        </p:nvGraphicFramePr>
        <p:xfrm>
          <a:off x="201718" y="1884183"/>
          <a:ext cx="2211684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921">
                  <a:extLst>
                    <a:ext uri="{9D8B030D-6E8A-4147-A177-3AD203B41FA5}">
                      <a16:colId xmlns:a16="http://schemas.microsoft.com/office/drawing/2014/main" val="2425085722"/>
                    </a:ext>
                  </a:extLst>
                </a:gridCol>
                <a:gridCol w="552921">
                  <a:extLst>
                    <a:ext uri="{9D8B030D-6E8A-4147-A177-3AD203B41FA5}">
                      <a16:colId xmlns:a16="http://schemas.microsoft.com/office/drawing/2014/main" val="2437602365"/>
                    </a:ext>
                  </a:extLst>
                </a:gridCol>
                <a:gridCol w="552921">
                  <a:extLst>
                    <a:ext uri="{9D8B030D-6E8A-4147-A177-3AD203B41FA5}">
                      <a16:colId xmlns:a16="http://schemas.microsoft.com/office/drawing/2014/main" val="574695555"/>
                    </a:ext>
                  </a:extLst>
                </a:gridCol>
                <a:gridCol w="552921">
                  <a:extLst>
                    <a:ext uri="{9D8B030D-6E8A-4147-A177-3AD203B41FA5}">
                      <a16:colId xmlns:a16="http://schemas.microsoft.com/office/drawing/2014/main" val="382751688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X1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X2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768212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975715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88247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158410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245819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81AF964-C436-4D8B-93BE-2D47B3529591}"/>
              </a:ext>
            </a:extLst>
          </p:cNvPr>
          <p:cNvSpPr/>
          <p:nvPr/>
        </p:nvSpPr>
        <p:spPr>
          <a:xfrm>
            <a:off x="2971538" y="2465101"/>
            <a:ext cx="1695623" cy="81832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99" dirty="0"/>
              <a:t>Algorithm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D93499A-238B-410C-9BF2-87F1BB48F523}"/>
              </a:ext>
            </a:extLst>
          </p:cNvPr>
          <p:cNvSpPr/>
          <p:nvPr/>
        </p:nvSpPr>
        <p:spPr>
          <a:xfrm>
            <a:off x="3111970" y="4865305"/>
            <a:ext cx="1414758" cy="7667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99" dirty="0"/>
              <a:t>Model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E93B347-039C-4E82-9FC1-DD63DF723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394805"/>
              </p:ext>
            </p:extLst>
          </p:nvPr>
        </p:nvGraphicFramePr>
        <p:xfrm>
          <a:off x="5006539" y="4262297"/>
          <a:ext cx="1379382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9382">
                  <a:extLst>
                    <a:ext uri="{9D8B030D-6E8A-4147-A177-3AD203B41FA5}">
                      <a16:colId xmlns:a16="http://schemas.microsoft.com/office/drawing/2014/main" val="379327576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predictions</a:t>
                      </a:r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68689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188601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41720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242888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32849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E245434C-C2D7-4629-8634-90EB4D07EDFC}"/>
              </a:ext>
            </a:extLst>
          </p:cNvPr>
          <p:cNvSpPr txBox="1"/>
          <p:nvPr/>
        </p:nvSpPr>
        <p:spPr>
          <a:xfrm>
            <a:off x="610245" y="1553619"/>
            <a:ext cx="144366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99" dirty="0"/>
              <a:t>Training data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90A02C-5125-44FA-A0DD-1AC2B4EB09B0}"/>
              </a:ext>
            </a:extLst>
          </p:cNvPr>
          <p:cNvSpPr txBox="1"/>
          <p:nvPr/>
        </p:nvSpPr>
        <p:spPr>
          <a:xfrm>
            <a:off x="511830" y="3969944"/>
            <a:ext cx="112883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99" dirty="0"/>
              <a:t>New data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EE5E1FA-1891-47DD-9FB7-013967E55EAA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2413402" y="2874262"/>
            <a:ext cx="55813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CD451EC-A80C-4951-B2EE-E283B5F7BE99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>
            <a:off x="3819348" y="3283421"/>
            <a:ext cx="0" cy="15818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9AEC1FB-8069-407E-A991-E61B4978E0A1}"/>
              </a:ext>
            </a:extLst>
          </p:cNvPr>
          <p:cNvCxnSpPr>
            <a:cxnSpLocks/>
            <a:stCxn id="6" idx="3"/>
            <a:endCxn id="10" idx="2"/>
          </p:cNvCxnSpPr>
          <p:nvPr/>
        </p:nvCxnSpPr>
        <p:spPr>
          <a:xfrm flipV="1">
            <a:off x="2404589" y="5248663"/>
            <a:ext cx="707381" cy="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4499EB0-17F6-4847-8ECF-0CFA0455DA3C}"/>
              </a:ext>
            </a:extLst>
          </p:cNvPr>
          <p:cNvCxnSpPr>
            <a:cxnSpLocks/>
            <a:stCxn id="10" idx="6"/>
            <a:endCxn id="14" idx="1"/>
          </p:cNvCxnSpPr>
          <p:nvPr/>
        </p:nvCxnSpPr>
        <p:spPr>
          <a:xfrm>
            <a:off x="4526728" y="5248663"/>
            <a:ext cx="479811" cy="37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How you can use linear regression models to predict quadratic, root, and  polynomial functions">
            <a:extLst>
              <a:ext uri="{FF2B5EF4-FFF2-40B4-BE49-F238E27FC236}">
                <a16:creationId xmlns:a16="http://schemas.microsoft.com/office/drawing/2014/main" id="{55B70006-A161-4F13-10DE-08AC85284C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" t="8085" r="2869" b="21870"/>
          <a:stretch/>
        </p:blipFill>
        <p:spPr bwMode="auto">
          <a:xfrm>
            <a:off x="4895627" y="2014533"/>
            <a:ext cx="7094655" cy="141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D998EDBF-D7E5-5E35-92C0-A4CF43F65B66}"/>
                  </a:ext>
                </a:extLst>
              </p:cNvPr>
              <p:cNvSpPr txBox="1"/>
              <p:nvPr/>
            </p:nvSpPr>
            <p:spPr>
              <a:xfrm>
                <a:off x="4895627" y="1738221"/>
                <a:ext cx="14591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D998EDBF-D7E5-5E35-92C0-A4CF43F65B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5627" y="1738221"/>
                <a:ext cx="1459117" cy="369332"/>
              </a:xfrm>
              <a:prstGeom prst="rect">
                <a:avLst/>
              </a:prstGeom>
              <a:blipFill>
                <a:blip r:embed="rId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42">
            <a:extLst>
              <a:ext uri="{FF2B5EF4-FFF2-40B4-BE49-F238E27FC236}">
                <a16:creationId xmlns:a16="http://schemas.microsoft.com/office/drawing/2014/main" id="{9F0897FC-CB00-9915-08ED-3CB18BECB1F5}"/>
              </a:ext>
            </a:extLst>
          </p:cNvPr>
          <p:cNvSpPr/>
          <p:nvPr/>
        </p:nvSpPr>
        <p:spPr>
          <a:xfrm>
            <a:off x="6483927" y="1631175"/>
            <a:ext cx="5646260" cy="2071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4877F1C3-1473-DB16-2E3B-A9FB5DCE56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157231"/>
              </p:ext>
            </p:extLst>
          </p:nvPr>
        </p:nvGraphicFramePr>
        <p:xfrm>
          <a:off x="6956050" y="4270232"/>
          <a:ext cx="552921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921">
                  <a:extLst>
                    <a:ext uri="{9D8B030D-6E8A-4147-A177-3AD203B41FA5}">
                      <a16:colId xmlns:a16="http://schemas.microsoft.com/office/drawing/2014/main" val="379327576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68689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188601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41720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242888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32849"/>
                  </a:ext>
                </a:extLst>
              </a:tr>
            </a:tbl>
          </a:graphicData>
        </a:graphic>
      </p:graphicFrame>
      <p:sp>
        <p:nvSpPr>
          <p:cNvPr id="48" name="Rectangle 47">
            <a:extLst>
              <a:ext uri="{FF2B5EF4-FFF2-40B4-BE49-F238E27FC236}">
                <a16:creationId xmlns:a16="http://schemas.microsoft.com/office/drawing/2014/main" id="{72AD3F97-14DD-D7CB-AAA9-9DD0839EF9F4}"/>
              </a:ext>
            </a:extLst>
          </p:cNvPr>
          <p:cNvSpPr/>
          <p:nvPr/>
        </p:nvSpPr>
        <p:spPr>
          <a:xfrm>
            <a:off x="748745" y="4270232"/>
            <a:ext cx="552924" cy="198015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9" name="Equals 48">
            <a:extLst>
              <a:ext uri="{FF2B5EF4-FFF2-40B4-BE49-F238E27FC236}">
                <a16:creationId xmlns:a16="http://schemas.microsoft.com/office/drawing/2014/main" id="{3D7BBDE5-1B5B-64B1-CDAE-20BB7053FF52}"/>
              </a:ext>
            </a:extLst>
          </p:cNvPr>
          <p:cNvSpPr/>
          <p:nvPr/>
        </p:nvSpPr>
        <p:spPr>
          <a:xfrm>
            <a:off x="6421297" y="5129995"/>
            <a:ext cx="499379" cy="268053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FABCA97-40BC-5332-9A2C-E7DCBAD3FE58}"/>
              </a:ext>
            </a:extLst>
          </p:cNvPr>
          <p:cNvSpPr txBox="1"/>
          <p:nvPr/>
        </p:nvSpPr>
        <p:spPr>
          <a:xfrm>
            <a:off x="6448065" y="4524192"/>
            <a:ext cx="445840" cy="76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399" b="1" dirty="0">
                <a:solidFill>
                  <a:schemeClr val="accent4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3026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2" grpId="0"/>
      <p:bldP spid="43" grpId="0" animBg="1"/>
      <p:bldP spid="48" grpId="0" animBg="1"/>
      <p:bldP spid="49" grpId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2825DDF3-4ECF-33E6-1EA1-F625459F5DE1}"/>
              </a:ext>
            </a:extLst>
          </p:cNvPr>
          <p:cNvSpPr txBox="1">
            <a:spLocks/>
          </p:cNvSpPr>
          <p:nvPr/>
        </p:nvSpPr>
        <p:spPr>
          <a:xfrm>
            <a:off x="609600" y="319058"/>
            <a:ext cx="537088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Ecology: </a:t>
            </a:r>
            <a:br>
              <a:rPr lang="en-US" dirty="0"/>
            </a:br>
            <a:r>
              <a:rPr lang="en-US" sz="3400" dirty="0"/>
              <a:t>where are species and why?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659F50-74F0-29B1-D908-B9E009D63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62" y="1816558"/>
            <a:ext cx="8596436" cy="472238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BFCCA39-8F8A-0F9A-172C-02CD39DB54FD}"/>
              </a:ext>
            </a:extLst>
          </p:cNvPr>
          <p:cNvGrpSpPr/>
          <p:nvPr/>
        </p:nvGrpSpPr>
        <p:grpSpPr>
          <a:xfrm>
            <a:off x="9513188" y="2448326"/>
            <a:ext cx="2531410" cy="2618361"/>
            <a:chOff x="2432701" y="2351163"/>
            <a:chExt cx="2034380" cy="228751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89079D-5D60-B1E2-C846-53353B6F4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9113" y="3186723"/>
              <a:ext cx="967968" cy="96796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B418F2E-6BE5-4FD7-9CEA-614AC0A39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2701" y="2835147"/>
              <a:ext cx="967968" cy="96796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D63B356-DA15-1CD9-2AAF-9B5106BF1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65907" y="2351163"/>
              <a:ext cx="967968" cy="96796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52A5340-2F83-0FB0-71A1-EA0BCA9AD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4792" y="3670707"/>
              <a:ext cx="967968" cy="967968"/>
            </a:xfrm>
            <a:prstGeom prst="rect">
              <a:avLst/>
            </a:prstGeom>
          </p:spPr>
        </p:pic>
      </p:grpSp>
      <p:pic>
        <p:nvPicPr>
          <p:cNvPr id="11" name="Picture 2" descr="Western Meadowlark Breeding adult">
            <a:extLst>
              <a:ext uri="{FF2B5EF4-FFF2-40B4-BE49-F238E27FC236}">
                <a16:creationId xmlns:a16="http://schemas.microsoft.com/office/drawing/2014/main" id="{70124C5A-0C90-14A3-A504-A90EBBDC4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141" y="2538"/>
            <a:ext cx="2790860" cy="209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BF686B-69D1-5045-BCFA-C2CC3853AF4E}"/>
              </a:ext>
            </a:extLst>
          </p:cNvPr>
          <p:cNvSpPr txBox="1"/>
          <p:nvPr/>
        </p:nvSpPr>
        <p:spPr>
          <a:xfrm>
            <a:off x="10840141" y="1926405"/>
            <a:ext cx="601708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" dirty="0">
                <a:solidFill>
                  <a:schemeClr val="bg1"/>
                </a:solidFill>
              </a:rPr>
              <a:t>https://macaulaylibrary.org/asset/60362161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66562C1-7E7A-AB9E-50AB-EFD665F36FA3}"/>
              </a:ext>
            </a:extLst>
          </p:cNvPr>
          <p:cNvCxnSpPr>
            <a:cxnSpLocks/>
          </p:cNvCxnSpPr>
          <p:nvPr/>
        </p:nvCxnSpPr>
        <p:spPr>
          <a:xfrm>
            <a:off x="7287904" y="3193576"/>
            <a:ext cx="2490717" cy="3684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542504B-81C4-30D8-97CD-9B5109EAA02A}"/>
              </a:ext>
            </a:extLst>
          </p:cNvPr>
          <p:cNvCxnSpPr>
            <a:cxnSpLocks/>
          </p:cNvCxnSpPr>
          <p:nvPr/>
        </p:nvCxnSpPr>
        <p:spPr>
          <a:xfrm>
            <a:off x="5670645" y="3243137"/>
            <a:ext cx="4617945" cy="12699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AA633B-B316-A796-89EB-DC3FF5E5BDDC}"/>
              </a:ext>
            </a:extLst>
          </p:cNvPr>
          <p:cNvCxnSpPr>
            <a:cxnSpLocks/>
          </p:cNvCxnSpPr>
          <p:nvPr/>
        </p:nvCxnSpPr>
        <p:spPr>
          <a:xfrm flipV="1">
            <a:off x="5588758" y="4282215"/>
            <a:ext cx="6118487" cy="14703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2CE8F75-A049-D1AE-5060-B5ACC84DAA9D}"/>
              </a:ext>
            </a:extLst>
          </p:cNvPr>
          <p:cNvCxnSpPr>
            <a:cxnSpLocks/>
          </p:cNvCxnSpPr>
          <p:nvPr/>
        </p:nvCxnSpPr>
        <p:spPr>
          <a:xfrm flipV="1">
            <a:off x="4974609" y="3243137"/>
            <a:ext cx="5804283" cy="25802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99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A5BFB0-52B9-445D-BCF8-3E3BA1496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517" y="305612"/>
            <a:ext cx="4582416" cy="1325563"/>
          </a:xfrm>
        </p:spPr>
        <p:txBody>
          <a:bodyPr/>
          <a:lstStyle/>
          <a:p>
            <a:r>
              <a:rPr lang="en-US" dirty="0"/>
              <a:t>Machine learning: </a:t>
            </a:r>
            <a:br>
              <a:rPr lang="en-US" dirty="0"/>
            </a:br>
            <a:r>
              <a:rPr lang="en-US" sz="3400" dirty="0"/>
              <a:t>function estimation</a:t>
            </a:r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1D3DE2ED-BB56-4D23-8960-03FF2C0ABD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6088230"/>
              </p:ext>
            </p:extLst>
          </p:nvPr>
        </p:nvGraphicFramePr>
        <p:xfrm>
          <a:off x="225697" y="4601910"/>
          <a:ext cx="2202872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718">
                  <a:extLst>
                    <a:ext uri="{9D8B030D-6E8A-4147-A177-3AD203B41FA5}">
                      <a16:colId xmlns:a16="http://schemas.microsoft.com/office/drawing/2014/main" val="2425085722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2999888353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574695555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382751688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X1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X2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768212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814155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04371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7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62370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701610"/>
                  </a:ext>
                </a:extLst>
              </a:tr>
            </a:tbl>
          </a:graphicData>
        </a:graphic>
      </p:graphicFrame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74B99996-86D7-45BB-8271-ED5FE55874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719501"/>
              </p:ext>
            </p:extLst>
          </p:nvPr>
        </p:nvGraphicFramePr>
        <p:xfrm>
          <a:off x="223786" y="1955637"/>
          <a:ext cx="2211684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921">
                  <a:extLst>
                    <a:ext uri="{9D8B030D-6E8A-4147-A177-3AD203B41FA5}">
                      <a16:colId xmlns:a16="http://schemas.microsoft.com/office/drawing/2014/main" val="2425085722"/>
                    </a:ext>
                  </a:extLst>
                </a:gridCol>
                <a:gridCol w="552921">
                  <a:extLst>
                    <a:ext uri="{9D8B030D-6E8A-4147-A177-3AD203B41FA5}">
                      <a16:colId xmlns:a16="http://schemas.microsoft.com/office/drawing/2014/main" val="2437602365"/>
                    </a:ext>
                  </a:extLst>
                </a:gridCol>
                <a:gridCol w="552921">
                  <a:extLst>
                    <a:ext uri="{9D8B030D-6E8A-4147-A177-3AD203B41FA5}">
                      <a16:colId xmlns:a16="http://schemas.microsoft.com/office/drawing/2014/main" val="574695555"/>
                    </a:ext>
                  </a:extLst>
                </a:gridCol>
                <a:gridCol w="552921">
                  <a:extLst>
                    <a:ext uri="{9D8B030D-6E8A-4147-A177-3AD203B41FA5}">
                      <a16:colId xmlns:a16="http://schemas.microsoft.com/office/drawing/2014/main" val="382751688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X1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X2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768212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975715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88247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158410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245819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81AF964-C436-4D8B-93BE-2D47B3529591}"/>
              </a:ext>
            </a:extLst>
          </p:cNvPr>
          <p:cNvSpPr/>
          <p:nvPr/>
        </p:nvSpPr>
        <p:spPr>
          <a:xfrm>
            <a:off x="2993606" y="2536555"/>
            <a:ext cx="1695623" cy="81832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99" dirty="0"/>
              <a:t>Algorithm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D93499A-238B-410C-9BF2-87F1BB48F523}"/>
              </a:ext>
            </a:extLst>
          </p:cNvPr>
          <p:cNvSpPr/>
          <p:nvPr/>
        </p:nvSpPr>
        <p:spPr>
          <a:xfrm>
            <a:off x="3135950" y="5208629"/>
            <a:ext cx="1414758" cy="7667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99" dirty="0"/>
              <a:t>Model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E93B347-039C-4E82-9FC1-DD63DF723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32570"/>
              </p:ext>
            </p:extLst>
          </p:nvPr>
        </p:nvGraphicFramePr>
        <p:xfrm>
          <a:off x="5030519" y="4605621"/>
          <a:ext cx="1379382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9382">
                  <a:extLst>
                    <a:ext uri="{9D8B030D-6E8A-4147-A177-3AD203B41FA5}">
                      <a16:colId xmlns:a16="http://schemas.microsoft.com/office/drawing/2014/main" val="379327576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predictions</a:t>
                      </a:r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68689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188601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41720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242888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32849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E245434C-C2D7-4629-8634-90EB4D07EDFC}"/>
              </a:ext>
            </a:extLst>
          </p:cNvPr>
          <p:cNvSpPr txBox="1"/>
          <p:nvPr/>
        </p:nvSpPr>
        <p:spPr>
          <a:xfrm>
            <a:off x="632313" y="1625073"/>
            <a:ext cx="144366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99" dirty="0"/>
              <a:t>Training data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90A02C-5125-44FA-A0DD-1AC2B4EB09B0}"/>
              </a:ext>
            </a:extLst>
          </p:cNvPr>
          <p:cNvSpPr txBox="1"/>
          <p:nvPr/>
        </p:nvSpPr>
        <p:spPr>
          <a:xfrm>
            <a:off x="535810" y="4313268"/>
            <a:ext cx="112883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99" dirty="0"/>
              <a:t>New data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EE5E1FA-1891-47DD-9FB7-013967E55EAA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2435470" y="2945716"/>
            <a:ext cx="55813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CD451EC-A80C-4951-B2EE-E283B5F7BE99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>
            <a:off x="3841418" y="3354877"/>
            <a:ext cx="1911" cy="18537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9AEC1FB-8069-407E-A991-E61B4978E0A1}"/>
              </a:ext>
            </a:extLst>
          </p:cNvPr>
          <p:cNvCxnSpPr>
            <a:cxnSpLocks/>
            <a:stCxn id="6" idx="3"/>
            <a:endCxn id="10" idx="2"/>
          </p:cNvCxnSpPr>
          <p:nvPr/>
        </p:nvCxnSpPr>
        <p:spPr>
          <a:xfrm flipV="1">
            <a:off x="2428569" y="5591987"/>
            <a:ext cx="707381" cy="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4499EB0-17F6-4847-8ECF-0CFA0455DA3C}"/>
              </a:ext>
            </a:extLst>
          </p:cNvPr>
          <p:cNvCxnSpPr>
            <a:cxnSpLocks/>
            <a:stCxn id="10" idx="6"/>
            <a:endCxn id="14" idx="1"/>
          </p:cNvCxnSpPr>
          <p:nvPr/>
        </p:nvCxnSpPr>
        <p:spPr>
          <a:xfrm>
            <a:off x="4550708" y="5591987"/>
            <a:ext cx="479811" cy="37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4877F1C3-1473-DB16-2E3B-A9FB5DCE56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488229"/>
              </p:ext>
            </p:extLst>
          </p:nvPr>
        </p:nvGraphicFramePr>
        <p:xfrm>
          <a:off x="6980030" y="4613556"/>
          <a:ext cx="552921" cy="19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921">
                  <a:extLst>
                    <a:ext uri="{9D8B030D-6E8A-4147-A177-3AD203B41FA5}">
                      <a16:colId xmlns:a16="http://schemas.microsoft.com/office/drawing/2014/main" val="3793275762"/>
                    </a:ext>
                  </a:extLst>
                </a:gridCol>
              </a:tblGrid>
              <a:tr h="396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</a:t>
                      </a:r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68689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188601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417206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242888"/>
                  </a:ext>
                </a:extLst>
              </a:tr>
              <a:tr h="396032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16" marR="91416" marT="45708" marB="4570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32849"/>
                  </a:ext>
                </a:extLst>
              </a:tr>
            </a:tbl>
          </a:graphicData>
        </a:graphic>
      </p:graphicFrame>
      <p:sp>
        <p:nvSpPr>
          <p:cNvPr id="48" name="Rectangle 47">
            <a:extLst>
              <a:ext uri="{FF2B5EF4-FFF2-40B4-BE49-F238E27FC236}">
                <a16:creationId xmlns:a16="http://schemas.microsoft.com/office/drawing/2014/main" id="{72AD3F97-14DD-D7CB-AAA9-9DD0839EF9F4}"/>
              </a:ext>
            </a:extLst>
          </p:cNvPr>
          <p:cNvSpPr/>
          <p:nvPr/>
        </p:nvSpPr>
        <p:spPr>
          <a:xfrm>
            <a:off x="772725" y="4613556"/>
            <a:ext cx="552924" cy="198015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9" name="Equals 48">
            <a:extLst>
              <a:ext uri="{FF2B5EF4-FFF2-40B4-BE49-F238E27FC236}">
                <a16:creationId xmlns:a16="http://schemas.microsoft.com/office/drawing/2014/main" id="{3D7BBDE5-1B5B-64B1-CDAE-20BB7053FF52}"/>
              </a:ext>
            </a:extLst>
          </p:cNvPr>
          <p:cNvSpPr/>
          <p:nvPr/>
        </p:nvSpPr>
        <p:spPr>
          <a:xfrm>
            <a:off x="6445277" y="5473319"/>
            <a:ext cx="499379" cy="268053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FABCA97-40BC-5332-9A2C-E7DCBAD3FE58}"/>
              </a:ext>
            </a:extLst>
          </p:cNvPr>
          <p:cNvSpPr txBox="1"/>
          <p:nvPr/>
        </p:nvSpPr>
        <p:spPr>
          <a:xfrm>
            <a:off x="6472045" y="4867516"/>
            <a:ext cx="445840" cy="76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399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D5F993D7-19DC-687E-F4DB-7B5F5774382E}"/>
              </a:ext>
            </a:extLst>
          </p:cNvPr>
          <p:cNvSpPr txBox="1">
            <a:spLocks/>
          </p:cNvSpPr>
          <p:nvPr/>
        </p:nvSpPr>
        <p:spPr>
          <a:xfrm>
            <a:off x="6096000" y="305611"/>
            <a:ext cx="537088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Ecology: </a:t>
            </a:r>
            <a:br>
              <a:rPr lang="en-US" dirty="0"/>
            </a:br>
            <a:r>
              <a:rPr lang="en-US" sz="3400" dirty="0"/>
              <a:t>where are species and why?</a:t>
            </a:r>
          </a:p>
        </p:txBody>
      </p:sp>
      <p:pic>
        <p:nvPicPr>
          <p:cNvPr id="4" name="Picture 2" descr="Western Meadowlark Breeding adult">
            <a:extLst>
              <a:ext uri="{FF2B5EF4-FFF2-40B4-BE49-F238E27FC236}">
                <a16:creationId xmlns:a16="http://schemas.microsoft.com/office/drawing/2014/main" id="{BD04574C-3D20-3C66-2CFE-A9A090817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306" y="1"/>
            <a:ext cx="1439694" cy="107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ADEA60-1B22-5CE5-851C-37E40C30C61C}"/>
              </a:ext>
            </a:extLst>
          </p:cNvPr>
          <p:cNvSpPr txBox="1"/>
          <p:nvPr/>
        </p:nvSpPr>
        <p:spPr>
          <a:xfrm>
            <a:off x="10699975" y="968392"/>
            <a:ext cx="6096000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" dirty="0">
                <a:solidFill>
                  <a:schemeClr val="bg1"/>
                </a:solidFill>
              </a:rPr>
              <a:t>https://macaulaylibrary.org/asset/60362161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E8632C-E906-2944-3649-EB5C64B2B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0707" y="1534169"/>
            <a:ext cx="5398738" cy="29657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E6986E-7B7F-61D4-CFB6-D5F9FF52ADC1}"/>
              </a:ext>
            </a:extLst>
          </p:cNvPr>
          <p:cNvSpPr txBox="1"/>
          <p:nvPr/>
        </p:nvSpPr>
        <p:spPr>
          <a:xfrm>
            <a:off x="7937770" y="2762069"/>
            <a:ext cx="359923" cy="36933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FFBD4C2-AB7C-8C23-CAA9-8111CC73A7E7}"/>
              </a:ext>
            </a:extLst>
          </p:cNvPr>
          <p:cNvGrpSpPr/>
          <p:nvPr/>
        </p:nvGrpSpPr>
        <p:grpSpPr>
          <a:xfrm>
            <a:off x="9298035" y="4088867"/>
            <a:ext cx="2531410" cy="2618361"/>
            <a:chOff x="2432701" y="2351163"/>
            <a:chExt cx="2034380" cy="228751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D2EB6AB-837A-42A7-C44F-03D5C810E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99113" y="3186723"/>
              <a:ext cx="967968" cy="96796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AF8F56-987F-2261-9612-B72CE62B7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32701" y="2835147"/>
              <a:ext cx="967968" cy="96796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D8B34C7-91B0-DB12-A479-8A7B3EAEC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65907" y="2351163"/>
              <a:ext cx="967968" cy="967968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73864ED-93FB-801C-7C62-7768C5E0A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94792" y="3670707"/>
              <a:ext cx="967968" cy="967968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02FBCAD-DF9C-1552-A852-499B8748650F}"/>
              </a:ext>
            </a:extLst>
          </p:cNvPr>
          <p:cNvSpPr txBox="1"/>
          <p:nvPr/>
        </p:nvSpPr>
        <p:spPr>
          <a:xfrm>
            <a:off x="10294345" y="4557235"/>
            <a:ext cx="359923" cy="36933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862216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F5703-3BDC-8389-5C46-80F82408F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pipeline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18AC961-E66C-2DDD-0F08-C187297C49D1}"/>
              </a:ext>
            </a:extLst>
          </p:cNvPr>
          <p:cNvSpPr/>
          <p:nvPr/>
        </p:nvSpPr>
        <p:spPr>
          <a:xfrm>
            <a:off x="328445" y="1945458"/>
            <a:ext cx="1979470" cy="12245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Biodiversity data collection 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(e.g., community science)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4E94C7F-566A-613C-743B-4C55BEB37061}"/>
              </a:ext>
            </a:extLst>
          </p:cNvPr>
          <p:cNvSpPr/>
          <p:nvPr/>
        </p:nvSpPr>
        <p:spPr>
          <a:xfrm>
            <a:off x="328445" y="3414590"/>
            <a:ext cx="1979470" cy="12245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Environmental data collection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(e.g., aerial imagery)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37C461C-83EE-83C7-75FB-BEC394521C00}"/>
              </a:ext>
            </a:extLst>
          </p:cNvPr>
          <p:cNvSpPr/>
          <p:nvPr/>
        </p:nvSpPr>
        <p:spPr>
          <a:xfrm>
            <a:off x="2717820" y="1949189"/>
            <a:ext cx="1979470" cy="12245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preparation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C612ED5-C047-E9D4-702B-7CAE3619DED8}"/>
              </a:ext>
            </a:extLst>
          </p:cNvPr>
          <p:cNvSpPr/>
          <p:nvPr/>
        </p:nvSpPr>
        <p:spPr>
          <a:xfrm>
            <a:off x="2717820" y="3418321"/>
            <a:ext cx="1979470" cy="12245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Feature engineering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4A02FDD-F0AB-1CF4-11D3-78ACA940E573}"/>
              </a:ext>
            </a:extLst>
          </p:cNvPr>
          <p:cNvSpPr/>
          <p:nvPr/>
        </p:nvSpPr>
        <p:spPr>
          <a:xfrm>
            <a:off x="5106265" y="2674430"/>
            <a:ext cx="1979470" cy="12245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Model building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102C96C-407C-2011-E1AB-E9DE0D249F1E}"/>
              </a:ext>
            </a:extLst>
          </p:cNvPr>
          <p:cNvCxnSpPr>
            <a:stCxn id="4" idx="3"/>
            <a:endCxn id="6" idx="1"/>
          </p:cNvCxnSpPr>
          <p:nvPr/>
        </p:nvCxnSpPr>
        <p:spPr>
          <a:xfrm>
            <a:off x="2307915" y="2557721"/>
            <a:ext cx="409905" cy="37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0D0A353-56C3-7AC0-7D1C-3D2D7B239C36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2307915" y="4026853"/>
            <a:ext cx="409905" cy="37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FE2DF9-B2A3-1524-5CCF-579745245A52}"/>
              </a:ext>
            </a:extLst>
          </p:cNvPr>
          <p:cNvCxnSpPr>
            <a:stCxn id="6" idx="3"/>
            <a:endCxn id="8" idx="1"/>
          </p:cNvCxnSpPr>
          <p:nvPr/>
        </p:nvCxnSpPr>
        <p:spPr>
          <a:xfrm>
            <a:off x="4697290" y="2561452"/>
            <a:ext cx="408975" cy="7252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6A918DF-49AB-0464-B02B-0D7DD18E473A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4697290" y="3286693"/>
            <a:ext cx="408975" cy="7438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ounded Rectangle 20">
            <a:extLst>
              <a:ext uri="{FF2B5EF4-FFF2-40B4-BE49-F238E27FC236}">
                <a16:creationId xmlns:a16="http://schemas.microsoft.com/office/drawing/2014/main" id="{BF306C02-3BCB-C778-1B2F-2DF30B1B734D}"/>
              </a:ext>
            </a:extLst>
          </p:cNvPr>
          <p:cNvSpPr/>
          <p:nvPr/>
        </p:nvSpPr>
        <p:spPr>
          <a:xfrm>
            <a:off x="7494710" y="2674430"/>
            <a:ext cx="1979470" cy="12245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Model evaluation</a:t>
            </a:r>
          </a:p>
        </p:txBody>
      </p:sp>
      <p:sp>
        <p:nvSpPr>
          <p:cNvPr id="14" name="Rounded Rectangle 46">
            <a:extLst>
              <a:ext uri="{FF2B5EF4-FFF2-40B4-BE49-F238E27FC236}">
                <a16:creationId xmlns:a16="http://schemas.microsoft.com/office/drawing/2014/main" id="{6B811D98-7BA1-157B-1214-406C7CB6760C}"/>
              </a:ext>
            </a:extLst>
          </p:cNvPr>
          <p:cNvSpPr/>
          <p:nvPr/>
        </p:nvSpPr>
        <p:spPr>
          <a:xfrm>
            <a:off x="9884085" y="2674430"/>
            <a:ext cx="1979470" cy="12245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Ecological sciences &amp; Natural resource management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4DCA4AE-5EEB-9217-1978-CC8DBB594693}"/>
              </a:ext>
            </a:extLst>
          </p:cNvPr>
          <p:cNvCxnSpPr>
            <a:stCxn id="13" idx="3"/>
            <a:endCxn id="14" idx="1"/>
          </p:cNvCxnSpPr>
          <p:nvPr/>
        </p:nvCxnSpPr>
        <p:spPr>
          <a:xfrm>
            <a:off x="9474180" y="3286693"/>
            <a:ext cx="40990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CF58FC2-4AE8-53DA-BE5E-C7371D0063B5}"/>
              </a:ext>
            </a:extLst>
          </p:cNvPr>
          <p:cNvCxnSpPr>
            <a:stCxn id="8" idx="3"/>
            <a:endCxn id="13" idx="1"/>
          </p:cNvCxnSpPr>
          <p:nvPr/>
        </p:nvCxnSpPr>
        <p:spPr>
          <a:xfrm>
            <a:off x="7085735" y="3286693"/>
            <a:ext cx="40897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93C9532-6171-FB92-3D0B-105919CA11B9}"/>
              </a:ext>
            </a:extLst>
          </p:cNvPr>
          <p:cNvSpPr txBox="1"/>
          <p:nvPr/>
        </p:nvSpPr>
        <p:spPr>
          <a:xfrm>
            <a:off x="4076700" y="5422186"/>
            <a:ext cx="4190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My team works on aspects of all of these</a:t>
            </a:r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C7F34912-E71B-CB5A-0436-1A0CAE004C25}"/>
              </a:ext>
            </a:extLst>
          </p:cNvPr>
          <p:cNvSpPr/>
          <p:nvPr/>
        </p:nvSpPr>
        <p:spPr>
          <a:xfrm rot="5400000">
            <a:off x="5844750" y="1682994"/>
            <a:ext cx="517959" cy="677182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606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1 Imagen" descr="Jim_Sanders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 1"/>
          <p:cNvSpPr/>
          <p:nvPr/>
        </p:nvSpPr>
        <p:spPr>
          <a:xfrm>
            <a:off x="9048328" y="4005064"/>
            <a:ext cx="864096" cy="1080120"/>
          </a:xfrm>
          <a:prstGeom prst="ellipse">
            <a:avLst/>
          </a:prstGeom>
          <a:noFill/>
          <a:ln w="476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24000" y="648001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Photo credit: </a:t>
            </a:r>
            <a:r>
              <a:rPr lang="en-US" b="1" dirty="0" err="1"/>
              <a:t>ProCAT</a:t>
            </a:r>
            <a:r>
              <a:rPr lang="en-US" b="1" dirty="0"/>
              <a:t> Colombia/Sierra to Sea Institute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38200" y="3147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Challenge: Imperfect detection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3A1-0402-40BC-8FD0-4CA9FB87AFD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98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555</Words>
  <Application>Microsoft Office PowerPoint</Application>
  <PresentationFormat>Widescreen</PresentationFormat>
  <Paragraphs>150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Cambria Math</vt:lpstr>
      <vt:lpstr>Office Theme</vt:lpstr>
      <vt:lpstr>SMILE Workshop</vt:lpstr>
      <vt:lpstr>My journey</vt:lpstr>
      <vt:lpstr>Species Distribution Models</vt:lpstr>
      <vt:lpstr>Species Distribution Models (SDMs)</vt:lpstr>
      <vt:lpstr>Machine learning:  function estimation</vt:lpstr>
      <vt:lpstr>PowerPoint Presentation</vt:lpstr>
      <vt:lpstr>Machine learning:  function estimation</vt:lpstr>
      <vt:lpstr>Modeling pipeline</vt:lpstr>
      <vt:lpstr>Challenge: Imperfect detection</vt:lpstr>
      <vt:lpstr>Challenge: Spatial data</vt:lpstr>
      <vt:lpstr>Potential connections for K-12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Stewart Fellowship Intros</dc:title>
  <dc:creator>Hutchinson, Rebecca</dc:creator>
  <cp:lastModifiedBy>Hutchinson, Rebecca</cp:lastModifiedBy>
  <cp:revision>3</cp:revision>
  <dcterms:created xsi:type="dcterms:W3CDTF">2024-03-22T16:46:41Z</dcterms:created>
  <dcterms:modified xsi:type="dcterms:W3CDTF">2024-08-05T04:27:23Z</dcterms:modified>
</cp:coreProperties>
</file>